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</p:sldMasterIdLst>
  <p:notesMasterIdLst>
    <p:notesMasterId r:id="rId14"/>
  </p:notesMasterIdLst>
  <p:sldIdLst>
    <p:sldId id="462" r:id="rId3"/>
    <p:sldId id="450" r:id="rId4"/>
    <p:sldId id="451" r:id="rId5"/>
    <p:sldId id="452" r:id="rId6"/>
    <p:sldId id="453" r:id="rId7"/>
    <p:sldId id="454" r:id="rId8"/>
    <p:sldId id="455" r:id="rId9"/>
    <p:sldId id="456" r:id="rId10"/>
    <p:sldId id="457" r:id="rId11"/>
    <p:sldId id="460" r:id="rId12"/>
    <p:sldId id="461" r:id="rId13"/>
  </p:sldIdLst>
  <p:sldSz cx="9144000" cy="6858000" type="screen4x3"/>
  <p:notesSz cx="6742113" cy="987266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500"/>
    <a:srgbClr val="FFDB69"/>
    <a:srgbClr val="FF0000"/>
    <a:srgbClr val="FF9900"/>
    <a:srgbClr val="FFFF00"/>
    <a:srgbClr val="0A700C"/>
    <a:srgbClr val="FF3300"/>
    <a:srgbClr val="761C04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29" autoAdjust="0"/>
  </p:normalViewPr>
  <p:slideViewPr>
    <p:cSldViewPr showGuides="1">
      <p:cViewPr varScale="1">
        <p:scale>
          <a:sx n="77" d="100"/>
          <a:sy n="77" d="100"/>
        </p:scale>
        <p:origin x="96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35D97-FDB5-4FA4-90F2-8318709A4F98}" type="datetimeFigureOut">
              <a:rPr lang="sv-SE" smtClean="0"/>
              <a:pPr/>
              <a:t>2026-07-17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1DCD6-2ACF-4EE2-9C2F-86462F52D1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993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3D5E8-D956-4A47-AF30-3EB25BA5241A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1643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3D5E8-D956-4A47-AF30-3EB25BA5241A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1858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Kurserna är ofta väldigt praktiska och nära knutna till vardagsarbetet inom verksamhetsområdet. Det kan vara </a:t>
            </a:r>
            <a:r>
              <a:rPr lang="sv-SE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”</a:t>
            </a:r>
            <a:r>
              <a:rPr lang="sv-SE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Isskötsel</a:t>
            </a:r>
            <a:r>
              <a:rPr lang="sv-SE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i praktiken”, ”Annonsering och affischering av kulturevenemang” eller ”Hur bemöter man bäst </a:t>
            </a:r>
            <a:r>
              <a:rPr lang="sv-SE" sz="12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fritidsgårds-besökande</a:t>
            </a:r>
            <a:r>
              <a:rPr lang="sv-SE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ungdomar som är passiva och inte själva tar kontakt?”</a:t>
            </a:r>
            <a:r>
              <a:rPr lang="sv-SE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3D5E8-D956-4A47-AF30-3EB25BA5241A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8184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sz="1200" dirty="0" err="1">
                <a:latin typeface="Arial" pitchFamily="34" charset="0"/>
                <a:cs typeface="Arial" pitchFamily="34" charset="0"/>
              </a:rPr>
              <a:t>Kulturskolesamverkan</a:t>
            </a:r>
            <a:r>
              <a:rPr lang="sv-SE" sz="1200" dirty="0">
                <a:latin typeface="Arial" pitchFamily="34" charset="0"/>
                <a:cs typeface="Arial" pitchFamily="34" charset="0"/>
              </a:rPr>
              <a:t>? Kan vi bättre nyttja varandras styrkor i regionen? Finns det även inom detta område regionala resurser, regionala anläggningar och regionala konstellationer?</a:t>
            </a:r>
          </a:p>
          <a:p>
            <a:endParaRPr lang="sv-SE" sz="1200" dirty="0">
              <a:latin typeface="Arial" pitchFamily="34" charset="0"/>
              <a:cs typeface="Arial" pitchFamily="34" charset="0"/>
            </a:endParaRPr>
          </a:p>
          <a:p>
            <a:r>
              <a:rPr lang="sv-SE" sz="1200" dirty="0">
                <a:latin typeface="Arial" pitchFamily="34" charset="0"/>
                <a:cs typeface="Arial" pitchFamily="34" charset="0"/>
              </a:rPr>
              <a:t>Regional idrottssamverkan i praktiken! Vi måste sortera de ”dyra” anläggningarna och anläggningar för smalare idrott. Här handlar det om att göra en bit i taget och glädjas åt varje framsteg. Många steg mot framtiden, långsiktigt med stort tålamod…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13D5E8-D956-4A47-AF30-3EB25BA5241A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2291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1979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781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5526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73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7595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2448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1361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0077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9289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01234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5585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5607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1873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9829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2251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532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7957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2244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481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84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224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417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D3A02-AA35-4973-9502-383E3E8053E0}" type="datetimeFigureOut">
              <a:rPr lang="sv-SE" smtClean="0"/>
              <a:t>2026-07-17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8C787-A03C-4A54-B2EE-7AD2988A42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2896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23A32-3F15-41BB-A0E4-D224BF2F3A9E}" type="datetimeFigureOut">
              <a:rPr lang="sv-SE" smtClean="0"/>
              <a:pPr/>
              <a:t>2026-07-17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AA50B-D0A4-4810-AA55-340B6289F18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650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3287"/>
            <a:ext cx="9144000" cy="13724576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0" y="1340768"/>
            <a:ext cx="9144000" cy="4032448"/>
          </a:xfrm>
          <a:prstGeom prst="rect">
            <a:avLst/>
          </a:prstGeom>
          <a:solidFill>
            <a:srgbClr val="FFFFFF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685799" y="1736812"/>
            <a:ext cx="7772400" cy="3384375"/>
          </a:xfrm>
        </p:spPr>
        <p:txBody>
          <a:bodyPr>
            <a:normAutofit fontScale="90000"/>
          </a:bodyPr>
          <a:lstStyle/>
          <a:p>
            <a:br>
              <a:rPr lang="sv-SE" dirty="0"/>
            </a:br>
            <a:r>
              <a:rPr lang="sv-SE" sz="244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fskf</a:t>
            </a:r>
            <a:br>
              <a:rPr lang="sv-SE" sz="24400" dirty="0"/>
            </a:br>
            <a:r>
              <a:rPr lang="sv-SE" sz="27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Föreningen Storstockholms </a:t>
            </a:r>
            <a:br>
              <a:rPr lang="sv-SE" sz="27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7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kultur- och fritidschefer</a:t>
            </a:r>
            <a:br>
              <a:rPr lang="sv-SE" sz="27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dirty="0"/>
              <a:t> 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1666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5976664"/>
          </a:xfrm>
        </p:spPr>
        <p:txBody>
          <a:bodyPr anchor="t">
            <a:normAutofit/>
          </a:bodyPr>
          <a:lstStyle/>
          <a:p>
            <a:pPr lvl="0" algn="l"/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Regional samverkan i praktiken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Omvärldsorientering och kompetensutveckling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Främja och utveckla kultur- idrott och fritidsmöjligheter 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8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7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3200" dirty="0"/>
            </a:br>
            <a:endParaRPr lang="sv-SE" sz="2800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611560" y="404664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i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Viktiga framtidsfrågor</a:t>
            </a:r>
            <a:endParaRPr lang="sv-SE" sz="4800" dirty="0">
              <a:solidFill>
                <a:srgbClr val="FFC000"/>
              </a:solidFill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088"/>
            <a:ext cx="9144000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99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Platshållare för datum 3"/>
          <p:cNvSpPr txBox="1">
            <a:spLocks noGrp="1"/>
          </p:cNvSpPr>
          <p:nvPr/>
        </p:nvSpPr>
        <p:spPr bwMode="auto">
          <a:xfrm>
            <a:off x="539750" y="6400800"/>
            <a:ext cx="29146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3B6310-7640-4FF9-8011-88C90C8DF3AB}" type="datetime6">
              <a:rPr kumimoji="0" lang="sv-SE" sz="10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8" charset="-128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juli 2026</a:t>
            </a:fld>
            <a:endParaRPr kumimoji="0" lang="sv-SE" sz="10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18" charset="-128"/>
            </a:endParaRPr>
          </a:p>
        </p:txBody>
      </p:sp>
      <p:sp>
        <p:nvSpPr>
          <p:cNvPr id="3075" name="Platshållare för bildnummer 5"/>
          <p:cNvSpPr txBox="1">
            <a:spLocks noGrp="1"/>
          </p:cNvSpPr>
          <p:nvPr/>
        </p:nvSpPr>
        <p:spPr bwMode="auto">
          <a:xfrm>
            <a:off x="3810000" y="6477000"/>
            <a:ext cx="685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8" charset="-128"/>
              </a:rPr>
              <a:t>Sid </a:t>
            </a:r>
            <a:fld id="{47C13A9E-005F-4A23-B089-4FD0C6929742}" type="slidenum">
              <a:rPr kumimoji="0" lang="sv-SE" sz="10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8" charset="-128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0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18" charset="-128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412776"/>
            <a:ext cx="7772400" cy="4381500"/>
          </a:xfrm>
        </p:spPr>
        <p:txBody>
          <a:bodyPr/>
          <a:lstStyle/>
          <a:p>
            <a:pPr eaLnBrk="1" hangingPunct="1"/>
            <a:endParaRPr lang="sv-SE" sz="1400"/>
          </a:p>
          <a:p>
            <a:pPr eaLnBrk="1" hangingPunct="1"/>
            <a:endParaRPr lang="sv-SE" sz="200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68313" y="548681"/>
            <a:ext cx="8496300" cy="585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8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5500" b="0" i="0" u="none" strike="noStrike" kern="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Arial" charset="0"/>
              <a:ea typeface="ＭＳ Ｐゴシック" pitchFamily="18" charset="-128"/>
              <a:cs typeface="Arial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467544" y="1124744"/>
            <a:ext cx="79928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400" b="1" i="1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Tack!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4000" b="1" i="1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600" b="1" i="1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www.fskf.nu</a:t>
            </a:r>
            <a:endParaRPr kumimoji="0" lang="sv-SE" sz="6600" b="1" i="1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6600" b="0" i="0" u="none" strike="noStrike" kern="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9567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683568" y="1916832"/>
            <a:ext cx="79208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>
              <a:lnSpc>
                <a:spcPct val="150000"/>
              </a:lnSpc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Bildades 1966 och är en regional samverkans-organisation för kommunala förvaltningschefer inom kultur, idrott och fritid i Stockholms län samt Region Gotland</a:t>
            </a:r>
          </a:p>
          <a:p>
            <a:endParaRPr lang="sv-SE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sv-SE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sv-SE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ubrik 3"/>
          <p:cNvSpPr txBox="1">
            <a:spLocks/>
          </p:cNvSpPr>
          <p:nvPr/>
        </p:nvSpPr>
        <p:spPr>
          <a:xfrm>
            <a:off x="755576" y="620688"/>
            <a:ext cx="77724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7700" b="1" i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Om fskf </a:t>
            </a:r>
            <a:endParaRPr lang="sv-SE" sz="7700" b="1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Bildobjekt 5" descr="cropped-422663_813156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13176"/>
            <a:ext cx="9224120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668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i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 med våra medarbetare</a:t>
            </a:r>
            <a:endParaRPr lang="sv-SE" sz="4000" i="1" dirty="0">
              <a:solidFill>
                <a:srgbClr val="FFC00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12559" y="1660559"/>
            <a:ext cx="8229600" cy="350581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500"/>
              </a:spcAft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arbetar i </a:t>
            </a: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27</a:t>
            </a: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 olika kommuner i ca </a:t>
            </a: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31</a:t>
            </a: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 olika förvaltningar.</a:t>
            </a:r>
          </a:p>
          <a:p>
            <a:pPr>
              <a:spcBef>
                <a:spcPts val="1200"/>
              </a:spcBef>
              <a:spcAft>
                <a:spcPts val="1500"/>
              </a:spcAft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har ansvar för ca </a:t>
            </a: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2 384 441 </a:t>
            </a: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personers potentiella ”bruk” av kultur, idrott och fritid, dvs. </a:t>
            </a: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23,4 %</a:t>
            </a: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 av Sveriges befolkning (2018-06-30).</a:t>
            </a:r>
          </a:p>
          <a:p>
            <a:pPr>
              <a:spcBef>
                <a:spcPts val="1200"/>
              </a:spcBef>
              <a:spcAft>
                <a:spcPts val="1500"/>
              </a:spcAft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gör tillsammans verksamhet för ca </a:t>
            </a: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5,4 miljarder </a:t>
            </a: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kronor per år (netto, både idrott o kultur)</a:t>
            </a:r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7152"/>
            <a:ext cx="9144000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424936" cy="936104"/>
          </a:xfrm>
        </p:spPr>
        <p:txBody>
          <a:bodyPr>
            <a:noAutofit/>
          </a:bodyPr>
          <a:lstStyle/>
          <a:p>
            <a:r>
              <a:rPr lang="sv-SE" sz="4000" b="1" i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Organisationens ändamål är </a:t>
            </a:r>
          </a:p>
        </p:txBody>
      </p:sp>
      <p:sp>
        <p:nvSpPr>
          <p:cNvPr id="5" name="Rektangel 4"/>
          <p:cNvSpPr/>
          <p:nvPr/>
        </p:nvSpPr>
        <p:spPr>
          <a:xfrm>
            <a:off x="755576" y="1124744"/>
            <a:ext cx="799288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endParaRPr lang="sv-SE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att stärka regional </a:t>
            </a:r>
            <a:r>
              <a:rPr lang="sv-SE" sz="22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samverkan</a:t>
            </a: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 inom kultur, idrott och fritid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sv-SE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att bidra till verksamhetsspecifikt </a:t>
            </a:r>
            <a:r>
              <a:rPr lang="sv-SE" sz="22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kunskapsutbyte</a:t>
            </a:r>
            <a:r>
              <a:rPr lang="sv-SE" sz="2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och kompetensutveckling genom kurser, konferenser, studiebesök, seminarier och andra möten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sv-SE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att </a:t>
            </a:r>
            <a:r>
              <a:rPr lang="sv-SE" sz="22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främja</a:t>
            </a: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 och </a:t>
            </a:r>
            <a:r>
              <a:rPr lang="sv-SE" sz="22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utveckla</a:t>
            </a: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 kultur-, idrotts- och fritidsverksamheten i hela regionen</a:t>
            </a:r>
          </a:p>
        </p:txBody>
      </p:sp>
      <p:pic>
        <p:nvPicPr>
          <p:cNvPr id="6" name="Bildobjekt 5" descr="cropped-186482_47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29200"/>
            <a:ext cx="9144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10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4824536"/>
          </a:xfrm>
        </p:spPr>
        <p:txBody>
          <a:bodyPr>
            <a:normAutofit fontScale="90000"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Pernilla Järverot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kultur- och fritidsdirektör i Järfälla – ordförande</a:t>
            </a:r>
            <a:b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Marina Högland 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idrottsdirektör Stockholm stad – vice ordförande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Johan Malmgren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Kultur- och fritidschef Sundbyberg - kassör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Anja Dahlstedt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kultur och fritidsdirektör Huddinge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Maria Jansén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kulturdirektör Stockholm stad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Fredrik Ljungestig</a:t>
            </a:r>
            <a:b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Kultur- och fritidschef Nykvarn</a:t>
            </a:r>
          </a:p>
        </p:txBody>
      </p:sp>
      <p:sp>
        <p:nvSpPr>
          <p:cNvPr id="5" name="Rubrik 3"/>
          <p:cNvSpPr txBox="1">
            <a:spLocks/>
          </p:cNvSpPr>
          <p:nvPr/>
        </p:nvSpPr>
        <p:spPr>
          <a:xfrm>
            <a:off x="685800" y="188640"/>
            <a:ext cx="77724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800" b="1" i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Styrelsen 2026</a:t>
            </a:r>
          </a:p>
        </p:txBody>
      </p:sp>
    </p:spTree>
    <p:extLst>
      <p:ext uri="{BB962C8B-B14F-4D97-AF65-F5344CB8AC3E}">
        <p14:creationId xmlns:p14="http://schemas.microsoft.com/office/powerpoint/2010/main" val="3197919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467544" y="-38533"/>
            <a:ext cx="7990656" cy="908720"/>
          </a:xfrm>
        </p:spPr>
        <p:txBody>
          <a:bodyPr>
            <a:normAutofit/>
          </a:bodyPr>
          <a:lstStyle/>
          <a:p>
            <a:r>
              <a:rPr lang="sv-SE" sz="4800" b="1" i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Aktiva nätverk</a:t>
            </a:r>
            <a:endParaRPr lang="sv-SE" sz="4800" i="1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467544" y="1628800"/>
            <a:ext cx="8424936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500"/>
              </a:spcAft>
            </a:pPr>
            <a:r>
              <a:rPr lang="sv-SE" sz="1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Funktionsrättsfrågor</a:t>
            </a:r>
            <a:r>
              <a:rPr lang="sv-SE" sz="19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sv-SE" sz="19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Annika Wegnebring, Tyresö</a:t>
            </a:r>
          </a:p>
          <a:p>
            <a:pPr>
              <a:spcAft>
                <a:spcPts val="2500"/>
              </a:spcAft>
            </a:pPr>
            <a:r>
              <a:rPr lang="sv-SE" sz="1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Idrotts- och friluftsanläggningar </a:t>
            </a:r>
            <a:r>
              <a:rPr lang="sv-SE" sz="1900" dirty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sv-SE" sz="19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Pierre Nystedt, Danderyd</a:t>
            </a:r>
          </a:p>
          <a:p>
            <a:pPr marL="342900" indent="-342900">
              <a:spcAft>
                <a:spcPts val="2500"/>
              </a:spcAft>
            </a:pPr>
            <a:r>
              <a:rPr lang="sv-SE" sz="1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Idrottschefer </a:t>
            </a:r>
            <a:r>
              <a:rPr lang="sv-SE" sz="1900" dirty="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sv-SE" sz="1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19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Mikael Eljenmyr, Sundbyberg</a:t>
            </a:r>
          </a:p>
          <a:p>
            <a:pPr marL="342900" indent="-342900">
              <a:spcAft>
                <a:spcPts val="2500"/>
              </a:spcAft>
            </a:pPr>
            <a:r>
              <a:rPr lang="sv-SE" sz="1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Kulturchefer</a:t>
            </a:r>
            <a:r>
              <a:rPr lang="sv-SE" sz="19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sv-SE" sz="19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ny organisering 2026</a:t>
            </a:r>
          </a:p>
          <a:p>
            <a:pPr marL="342900" indent="-342900">
              <a:spcAft>
                <a:spcPts val="2500"/>
              </a:spcAft>
            </a:pPr>
            <a:r>
              <a:rPr lang="sv-SE" sz="19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Kulturskolechefer</a:t>
            </a:r>
            <a:r>
              <a:rPr lang="sv-SE" sz="19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sv-SE" sz="19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Jelena Veljkovic, Stockholm</a:t>
            </a:r>
          </a:p>
          <a:p>
            <a:pPr marL="342900" indent="-342900">
              <a:spcAft>
                <a:spcPts val="1200"/>
              </a:spcAft>
            </a:pPr>
            <a:r>
              <a:rPr lang="sv-SE" sz="1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Kvalitet och styrning </a:t>
            </a:r>
            <a:r>
              <a:rPr lang="sv-SE" sz="1900" dirty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sv-SE" sz="19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samordnare utses 2026</a:t>
            </a:r>
          </a:p>
          <a:p>
            <a:pPr marL="342900" indent="-342900">
              <a:spcAft>
                <a:spcPts val="2500"/>
              </a:spcAft>
            </a:pPr>
            <a:endParaRPr lang="sv-SE" sz="19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spcAft>
                <a:spcPts val="2500"/>
              </a:spcAft>
            </a:pPr>
            <a:endParaRPr lang="sv-SE" sz="19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88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936104"/>
          </a:xfrm>
        </p:spPr>
        <p:txBody>
          <a:bodyPr>
            <a:noAutofit/>
          </a:bodyPr>
          <a:lstStyle/>
          <a:p>
            <a:r>
              <a:rPr lang="sv-SE" sz="5500" b="1" i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fskf i vardagen</a:t>
            </a:r>
            <a:endParaRPr lang="sv-SE" sz="5500" i="1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262591" y="1412776"/>
            <a:ext cx="849694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900" indent="-342900">
              <a:buFont typeface="Arial" panose="020B0604020202020204" pitchFamily="34" charset="0"/>
              <a:buChar char="•"/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Vi erbjuder ett stort kursutbud i egen regi med många aktuella och verksamhetsanpassade utbildningar per år, samtliga till mycket låg kostnad</a:t>
            </a:r>
          </a:p>
          <a:p>
            <a:pPr marL="666900" indent="-342900">
              <a:buFont typeface="Arial" panose="020B0604020202020204" pitchFamily="34" charset="0"/>
              <a:buChar char="•"/>
            </a:pPr>
            <a:endParaRPr lang="sv-SE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666900" indent="-342900">
              <a:buFont typeface="Arial" panose="020B0604020202020204" pitchFamily="34" charset="0"/>
              <a:buChar char="•"/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Vi arrangerar också 15-20 nätverksträffar per år på alla nivåer och inom olika professioner. Vid träffarna utgår man från dagsaktuella teman</a:t>
            </a:r>
          </a:p>
        </p:txBody>
      </p:sp>
      <p:pic>
        <p:nvPicPr>
          <p:cNvPr id="6" name="Bildobjekt 5" descr="cropped-267560_55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509120"/>
            <a:ext cx="9144000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873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008112"/>
          </a:xfrm>
        </p:spPr>
        <p:txBody>
          <a:bodyPr>
            <a:noAutofit/>
          </a:bodyPr>
          <a:lstStyle/>
          <a:p>
            <a:br>
              <a:rPr lang="sv-SE" sz="40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40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sv-SE" sz="40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5500" b="1" i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fskf i vardagen</a:t>
            </a:r>
            <a:endParaRPr lang="sv-SE" sz="5500" i="1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395536" y="1196752"/>
            <a:ext cx="849694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sv-SE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Vi arrangerar studieresor och studiebesök </a:t>
            </a:r>
          </a:p>
          <a:p>
            <a:pPr marL="342900" indent="-342900">
              <a:buFont typeface="Arial" pitchFamily="34" charset="0"/>
              <a:buChar char="•"/>
            </a:pPr>
            <a:endParaRPr lang="sv-SE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Vi stöttar varandra i vardagen i olika aktuella frågor. En kort, aktuell verksamhetsfråga som ställs per mejl får snabbt ett antal svar från kollegor</a:t>
            </a:r>
          </a:p>
          <a:p>
            <a:pPr marL="342900" indent="-342900">
              <a:buFont typeface="Arial" pitchFamily="34" charset="0"/>
              <a:buChar char="•"/>
            </a:pPr>
            <a:endParaRPr lang="sv-SE" sz="2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v-SE" sz="2200" dirty="0">
                <a:latin typeface="Verdana" pitchFamily="34" charset="0"/>
                <a:ea typeface="Verdana" pitchFamily="34" charset="0"/>
                <a:cs typeface="Verdana" pitchFamily="34" charset="0"/>
              </a:rPr>
              <a:t>Dessutom; deltar vi i nästan alla adekvata regionala samlingar, representerar på olika sätt, bidrar med kunskap, tycker till…</a:t>
            </a:r>
          </a:p>
        </p:txBody>
      </p:sp>
      <p:pic>
        <p:nvPicPr>
          <p:cNvPr id="6" name="Bildobjekt 5" descr="cropped-243190_45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941168"/>
            <a:ext cx="9144000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05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866309"/>
          </a:xfrm>
        </p:spPr>
        <p:txBody>
          <a:bodyPr>
            <a:noAutofit/>
          </a:bodyPr>
          <a:lstStyle/>
          <a:p>
            <a:pPr algn="l"/>
            <a:r>
              <a:rPr lang="sv-SE" sz="4000" b="1" i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VP 2026</a:t>
            </a:r>
            <a:endParaRPr lang="sv-SE" sz="4000" i="1" dirty="0">
              <a:solidFill>
                <a:srgbClr val="FFC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680721" y="1340768"/>
            <a:ext cx="79186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o Resa till Helsingfors (inställt)</a:t>
            </a:r>
            <a:br>
              <a:rPr lang="sv-SE" dirty="0"/>
            </a:br>
            <a:endParaRPr lang="sv-SE" dirty="0"/>
          </a:p>
          <a:p>
            <a:r>
              <a:rPr lang="sv-SE" dirty="0"/>
              <a:t>o Erfarenhetsutbyte kring kommuners arbete med användning av data vid planering likt</a:t>
            </a:r>
          </a:p>
          <a:p>
            <a:r>
              <a:rPr lang="sv-SE" dirty="0"/>
              <a:t>Huddingeanalysen.</a:t>
            </a:r>
            <a:br>
              <a:rPr lang="sv-SE" dirty="0"/>
            </a:br>
            <a:endParaRPr lang="sv-SE" dirty="0"/>
          </a:p>
          <a:p>
            <a:r>
              <a:rPr lang="sv-SE" dirty="0"/>
              <a:t>o Seminarium kring arbete med nya socialtjänstlagen.</a:t>
            </a:r>
            <a:br>
              <a:rPr lang="sv-SE" dirty="0"/>
            </a:br>
            <a:endParaRPr lang="sv-SE" dirty="0"/>
          </a:p>
          <a:p>
            <a:r>
              <a:rPr lang="sv-SE" dirty="0"/>
              <a:t>o Chefsmöten med följande teman:</a:t>
            </a:r>
            <a:br>
              <a:rPr lang="sv-SE" dirty="0"/>
            </a:br>
            <a:r>
              <a:rPr lang="sv-SE" u="sng" dirty="0"/>
              <a:t>Principöverenskommelse</a:t>
            </a:r>
            <a:r>
              <a:rPr lang="sv-SE" dirty="0"/>
              <a:t> om Parasport och idrott för personer med</a:t>
            </a:r>
          </a:p>
          <a:p>
            <a:r>
              <a:rPr lang="sv-SE" dirty="0"/>
              <a:t>funktionsnedsättning. Idrottsförvaltningen, Stockholms stad står som värdar för</a:t>
            </a:r>
          </a:p>
          <a:p>
            <a:r>
              <a:rPr lang="sv-SE" dirty="0"/>
              <a:t>detta.</a:t>
            </a:r>
          </a:p>
          <a:p>
            <a:br>
              <a:rPr lang="sv-SE" dirty="0"/>
            </a:br>
            <a:r>
              <a:rPr lang="sv-SE" u="sng" dirty="0"/>
              <a:t>Arenakrav </a:t>
            </a:r>
            <a:r>
              <a:rPr lang="sv-SE" dirty="0"/>
              <a:t>SKR och RF</a:t>
            </a:r>
            <a:br>
              <a:rPr lang="sv-SE" dirty="0"/>
            </a:br>
            <a:endParaRPr lang="sv-SE" dirty="0"/>
          </a:p>
          <a:p>
            <a:r>
              <a:rPr lang="sv-SE" dirty="0"/>
              <a:t>o Samla underlag under 2026 inför ny mandatperiod och en politikerutbildning 2027.</a:t>
            </a:r>
            <a:endParaRPr lang="sv-S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883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Blank">
  <a:themeElements>
    <a:clrScheme name="Stockholm Stad - Vit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9FCBED"/>
      </a:accent1>
      <a:accent2>
        <a:srgbClr val="A7A9AC"/>
      </a:accent2>
      <a:accent3>
        <a:srgbClr val="009CDC"/>
      </a:accent3>
      <a:accent4>
        <a:srgbClr val="008DC7"/>
      </a:accent4>
      <a:accent5>
        <a:srgbClr val="0074BC"/>
      </a:accent5>
      <a:accent6>
        <a:srgbClr val="005288"/>
      </a:accent6>
      <a:hlink>
        <a:srgbClr val="A7A9AC"/>
      </a:hlink>
      <a:folHlink>
        <a:srgbClr val="A7A9AC"/>
      </a:folHlink>
    </a:clrScheme>
    <a:fontScheme name="Stockholm Stad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586</Words>
  <Application>Microsoft Office PowerPoint</Application>
  <PresentationFormat>Bildspel på skärmen (4:3)</PresentationFormat>
  <Paragraphs>58</Paragraphs>
  <Slides>11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Gill Sans MT</vt:lpstr>
      <vt:lpstr>Verdana</vt:lpstr>
      <vt:lpstr>Office Theme</vt:lpstr>
      <vt:lpstr>Blank</vt:lpstr>
      <vt:lpstr> fskf Föreningen Storstockholms  kultur- och fritidschefer   </vt:lpstr>
      <vt:lpstr>PowerPoint-presentation</vt:lpstr>
      <vt:lpstr>Vi med våra medarbetare</vt:lpstr>
      <vt:lpstr>Organisationens ändamål är </vt:lpstr>
      <vt:lpstr>Pernilla Järverot kultur- och fritidsdirektör i Järfälla – ordförande  Marina Högland  idrottsdirektör Stockholm stad – vice ordförande  Johan Malmgren Kultur- och fritidschef Sundbyberg - kassör  Anja Dahlstedt kultur och fritidsdirektör Huddinge  Maria Jansén kulturdirektör Stockholm stad  Fredrik Ljungestig Kultur- och fritidschef Nykvarn</vt:lpstr>
      <vt:lpstr>Aktiva nätverk</vt:lpstr>
      <vt:lpstr>fskf i vardagen</vt:lpstr>
      <vt:lpstr>   fskf i vardagen</vt:lpstr>
      <vt:lpstr>VP 2026</vt:lpstr>
      <vt:lpstr> Regional samverkan i praktiken  Omvärldsorientering och kompetensutveckling  Främja och utveckla kultur- idrott och fritidsmöjligheter      </vt:lpstr>
      <vt:lpstr>PowerPoint-presentation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Regionala idrottsanläggningar</dc:title>
  <dc:creator>aa28767</dc:creator>
  <cp:lastModifiedBy>Pernilla Järverot</cp:lastModifiedBy>
  <cp:revision>258</cp:revision>
  <cp:lastPrinted>2016-09-09T10:34:44Z</cp:lastPrinted>
  <dcterms:created xsi:type="dcterms:W3CDTF">2013-04-10T08:16:22Z</dcterms:created>
  <dcterms:modified xsi:type="dcterms:W3CDTF">2026-07-17T06:51:38Z</dcterms:modified>
</cp:coreProperties>
</file>